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8" r:id="rId3"/>
    <p:sldId id="339" r:id="rId4"/>
    <p:sldId id="353" r:id="rId5"/>
    <p:sldId id="341" r:id="rId6"/>
    <p:sldId id="343" r:id="rId7"/>
    <p:sldId id="344" r:id="rId8"/>
    <p:sldId id="345" r:id="rId9"/>
    <p:sldId id="349" r:id="rId10"/>
    <p:sldId id="260" r:id="rId11"/>
    <p:sldId id="261" r:id="rId12"/>
    <p:sldId id="262" r:id="rId13"/>
    <p:sldId id="263" r:id="rId14"/>
    <p:sldId id="264" r:id="rId15"/>
    <p:sldId id="292" r:id="rId16"/>
    <p:sldId id="314" r:id="rId17"/>
    <p:sldId id="313" r:id="rId18"/>
    <p:sldId id="308" r:id="rId19"/>
    <p:sldId id="311" r:id="rId20"/>
    <p:sldId id="352" r:id="rId21"/>
    <p:sldId id="295" r:id="rId22"/>
    <p:sldId id="296" r:id="rId23"/>
    <p:sldId id="297" r:id="rId24"/>
    <p:sldId id="299" r:id="rId25"/>
    <p:sldId id="316" r:id="rId26"/>
    <p:sldId id="318" r:id="rId27"/>
    <p:sldId id="321" r:id="rId28"/>
    <p:sldId id="326" r:id="rId29"/>
    <p:sldId id="331" r:id="rId30"/>
    <p:sldId id="333" r:id="rId31"/>
    <p:sldId id="334" r:id="rId32"/>
    <p:sldId id="374" r:id="rId33"/>
    <p:sldId id="354" r:id="rId34"/>
    <p:sldId id="358" r:id="rId35"/>
    <p:sldId id="363" r:id="rId36"/>
    <p:sldId id="366" r:id="rId37"/>
    <p:sldId id="3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9C"/>
    <a:srgbClr val="1A6080"/>
    <a:srgbClr val="000000"/>
    <a:srgbClr val="0B0FC1"/>
    <a:srgbClr val="154BB7"/>
    <a:srgbClr val="0066CC"/>
    <a:srgbClr val="4DD9FF"/>
    <a:srgbClr val="23445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38" y="96"/>
      </p:cViewPr>
      <p:guideLst>
        <p:guide orient="horz" pos="2160"/>
        <p:guide pos="3840"/>
      </p:guideLst>
    </p:cSldViewPr>
  </p:slideViewPr>
  <p:notesTextViewPr>
    <p:cViewPr>
      <p:scale>
        <a:sx n="1" d="1"/>
        <a:sy n="1" d="1"/>
      </p:scale>
      <p:origin x="0" y="0"/>
    </p:cViewPr>
  </p:notesTextViewPr>
  <p:sorterViewPr>
    <p:cViewPr>
      <p:scale>
        <a:sx n="100" d="100"/>
        <a:sy n="100" d="100"/>
      </p:scale>
      <p:origin x="0" y="-130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A6566-E917-4EA1-85E8-13140474491B}" type="datetimeFigureOut">
              <a:rPr lang="en-US" smtClean="0"/>
              <a:pPr/>
              <a:t>09/18/2016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79B31-028E-46CF-873A-6BD7C3B7026C}" type="slidenum">
              <a:rPr lang="en-US" smtClean="0"/>
              <a:pPr/>
              <a:t>‹#›</a:t>
            </a:fld>
            <a:endParaRPr lang="en-US"/>
          </a:p>
        </p:txBody>
      </p:sp>
    </p:spTree>
    <p:extLst>
      <p:ext uri="{BB962C8B-B14F-4D97-AF65-F5344CB8AC3E}">
        <p14:creationId xmlns:p14="http://schemas.microsoft.com/office/powerpoint/2010/main" val="256856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7228"/>
          <a:stretch/>
        </p:blipFill>
        <p:spPr>
          <a:xfrm>
            <a:off x="0" y="0"/>
            <a:ext cx="12192001" cy="6858000"/>
          </a:xfrm>
          <a:prstGeom prst="rect">
            <a:avLst/>
          </a:prstGeom>
        </p:spPr>
      </p:pic>
      <p:sp>
        <p:nvSpPr>
          <p:cNvPr id="2" name="Title 1"/>
          <p:cNvSpPr>
            <a:spLocks noGrp="1"/>
          </p:cNvSpPr>
          <p:nvPr>
            <p:ph type="title"/>
          </p:nvPr>
        </p:nvSpPr>
        <p:spPr>
          <a:xfrm>
            <a:off x="7267575" y="1570036"/>
            <a:ext cx="4924423" cy="2668589"/>
          </a:xfrm>
          <a:solidFill>
            <a:schemeClr val="bg1">
              <a:alpha val="57000"/>
            </a:schemeClr>
          </a:solidFill>
          <a:ln>
            <a:solidFill>
              <a:schemeClr val="bg1">
                <a:lumMod val="75000"/>
              </a:schemeClr>
            </a:solidFill>
          </a:ln>
        </p:spPr>
        <p:txBody>
          <a:bodyPr anchor="ctr">
            <a:normAutofit/>
          </a:bodyPr>
          <a:lstStyle>
            <a:lvl1pPr>
              <a:defRPr sz="4400" b="0"/>
            </a:lvl1pPr>
          </a:lstStyle>
          <a:p>
            <a:endParaRPr lang="en-US" dirty="0"/>
          </a:p>
        </p:txBody>
      </p:sp>
      <p:sp>
        <p:nvSpPr>
          <p:cNvPr id="3" name="Text Placeholder 2"/>
          <p:cNvSpPr>
            <a:spLocks noGrp="1"/>
          </p:cNvSpPr>
          <p:nvPr>
            <p:ph type="body" idx="1"/>
          </p:nvPr>
        </p:nvSpPr>
        <p:spPr>
          <a:xfrm>
            <a:off x="7583363" y="4308474"/>
            <a:ext cx="46086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F1A8BE61-11ED-4AB4-A5C3-3F8E27718F1C}" type="datetime1">
              <a:rPr lang="en-US" smtClean="0"/>
              <a:pPr/>
              <a:t>09/18/2016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0E95E-D2EB-46C5-8076-5FF1129B8D5C}" type="slidenum">
              <a:rPr lang="en-US" smtClean="0"/>
              <a:pPr/>
              <a:t>‹#›</a:t>
            </a:fld>
            <a:endParaRPr lang="en-US"/>
          </a:p>
        </p:txBody>
      </p:sp>
    </p:spTree>
    <p:extLst>
      <p:ext uri="{BB962C8B-B14F-4D97-AF65-F5344CB8AC3E}">
        <p14:creationId xmlns:p14="http://schemas.microsoft.com/office/powerpoint/2010/main" val="1432411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37D826-430D-46C4-8473-8113D7DB0AF0}" type="datetime1">
              <a:rPr lang="en-US" smtClean="0"/>
              <a:pPr/>
              <a:t>09/18/2016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0E95E-D2EB-46C5-8076-5FF1129B8D5C}" type="slidenum">
              <a:rPr lang="en-US" smtClean="0"/>
              <a:pPr/>
              <a:t>‹#›</a:t>
            </a:fld>
            <a:endParaRPr lang="en-US"/>
          </a:p>
        </p:txBody>
      </p:sp>
    </p:spTree>
    <p:extLst>
      <p:ext uri="{BB962C8B-B14F-4D97-AF65-F5344CB8AC3E}">
        <p14:creationId xmlns:p14="http://schemas.microsoft.com/office/powerpoint/2010/main" val="724017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71475" y="6480174"/>
            <a:ext cx="2743200" cy="365125"/>
          </a:xfrm>
        </p:spPr>
        <p:txBody>
          <a:bodyPr/>
          <a:lstStyle/>
          <a:p>
            <a:fld id="{1A713027-045B-4511-A606-D26B52A1F2AC}" type="datetime1">
              <a:rPr lang="en-US" smtClean="0"/>
              <a:pPr/>
              <a:t>09/18/2016</a:t>
            </a:fld>
            <a:endParaRPr lang="en-US"/>
          </a:p>
        </p:txBody>
      </p:sp>
      <p:sp>
        <p:nvSpPr>
          <p:cNvPr id="5" name="Footer Placeholder 4"/>
          <p:cNvSpPr>
            <a:spLocks noGrp="1"/>
          </p:cNvSpPr>
          <p:nvPr>
            <p:ph type="ftr" sz="quarter" idx="11"/>
          </p:nvPr>
        </p:nvSpPr>
        <p:spPr>
          <a:xfrm>
            <a:off x="4038600" y="6480175"/>
            <a:ext cx="4114800" cy="365125"/>
          </a:xfrm>
        </p:spPr>
        <p:txBody>
          <a:bodyPr/>
          <a:lstStyle/>
          <a:p>
            <a:endParaRPr lang="en-US"/>
          </a:p>
        </p:txBody>
      </p:sp>
      <p:sp>
        <p:nvSpPr>
          <p:cNvPr id="6" name="Slide Number Placeholder 5"/>
          <p:cNvSpPr>
            <a:spLocks noGrp="1"/>
          </p:cNvSpPr>
          <p:nvPr>
            <p:ph type="sldNum" sz="quarter" idx="12"/>
          </p:nvPr>
        </p:nvSpPr>
        <p:spPr>
          <a:xfrm>
            <a:off x="8610600" y="6480175"/>
            <a:ext cx="2743200" cy="365125"/>
          </a:xfrm>
        </p:spPr>
        <p:txBody>
          <a:bodyPr/>
          <a:lstStyle/>
          <a:p>
            <a:fld id="{CE30E95E-D2EB-46C5-8076-5FF1129B8D5C}" type="slidenum">
              <a:rPr lang="en-US" smtClean="0"/>
              <a:pPr/>
              <a:t>‹#›</a:t>
            </a:fld>
            <a:endParaRPr lang="en-US"/>
          </a:p>
        </p:txBody>
      </p:sp>
    </p:spTree>
    <p:extLst>
      <p:ext uri="{BB962C8B-B14F-4D97-AF65-F5344CB8AC3E}">
        <p14:creationId xmlns:p14="http://schemas.microsoft.com/office/powerpoint/2010/main" val="254564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BB19F-01F2-483F-9296-9A04AC909C5C}" type="datetime1">
              <a:rPr lang="en-US" smtClean="0"/>
              <a:pPr/>
              <a:t>09/18/2016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0E95E-D2EB-46C5-8076-5FF1129B8D5C}" type="slidenum">
              <a:rPr lang="en-US" smtClean="0"/>
              <a:pPr/>
              <a:t>‹#›</a:t>
            </a:fld>
            <a:endParaRPr lang="en-US"/>
          </a:p>
        </p:txBody>
      </p:sp>
    </p:spTree>
    <p:extLst>
      <p:ext uri="{BB962C8B-B14F-4D97-AF65-F5344CB8AC3E}">
        <p14:creationId xmlns:p14="http://schemas.microsoft.com/office/powerpoint/2010/main" val="259767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1501C-CDA3-4D2A-96B6-A068411DB908}" type="datetime1">
              <a:rPr lang="en-US" smtClean="0"/>
              <a:pPr/>
              <a:t>09/18/2016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30E95E-D2EB-46C5-8076-5FF1129B8D5C}" type="slidenum">
              <a:rPr lang="en-US" smtClean="0"/>
              <a:pPr/>
              <a:t>‹#›</a:t>
            </a:fld>
            <a:endParaRPr lang="en-US"/>
          </a:p>
        </p:txBody>
      </p:sp>
    </p:spTree>
    <p:extLst>
      <p:ext uri="{BB962C8B-B14F-4D97-AF65-F5344CB8AC3E}">
        <p14:creationId xmlns:p14="http://schemas.microsoft.com/office/powerpoint/2010/main" val="153399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0D4A62-BA22-4131-9A54-97DB46085961}" type="datetime1">
              <a:rPr lang="en-US" smtClean="0"/>
              <a:pPr/>
              <a:t>09/18/2016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0E95E-D2EB-46C5-8076-5FF1129B8D5C}" type="slidenum">
              <a:rPr lang="en-US" smtClean="0"/>
              <a:pPr/>
              <a:t>‹#›</a:t>
            </a:fld>
            <a:endParaRPr lang="en-US"/>
          </a:p>
        </p:txBody>
      </p:sp>
    </p:spTree>
    <p:extLst>
      <p:ext uri="{BB962C8B-B14F-4D97-AF65-F5344CB8AC3E}">
        <p14:creationId xmlns:p14="http://schemas.microsoft.com/office/powerpoint/2010/main" val="381561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2A1CD-B114-434A-AB6C-F09405BF1A3D}" type="datetime1">
              <a:rPr lang="en-US" smtClean="0"/>
              <a:pPr/>
              <a:t>09/18/2016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30E95E-D2EB-46C5-8076-5FF1129B8D5C}" type="slidenum">
              <a:rPr lang="en-US" smtClean="0"/>
              <a:pPr/>
              <a:t>‹#›</a:t>
            </a:fld>
            <a:endParaRPr lang="en-US"/>
          </a:p>
        </p:txBody>
      </p:sp>
    </p:spTree>
    <p:extLst>
      <p:ext uri="{BB962C8B-B14F-4D97-AF65-F5344CB8AC3E}">
        <p14:creationId xmlns:p14="http://schemas.microsoft.com/office/powerpoint/2010/main" val="65240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480173"/>
            <a:ext cx="12192000" cy="377827"/>
          </a:xfrm>
          <a:prstGeom prst="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974188"/>
            <a:ext cx="11353800" cy="45719"/>
          </a:xfrm>
          <a:prstGeom prst="rect">
            <a:avLst/>
          </a:prstGeom>
          <a:gradFill flip="none" rotWithShape="1">
            <a:gsLst>
              <a:gs pos="0">
                <a:schemeClr val="tx1">
                  <a:lumMod val="50000"/>
                  <a:lumOff val="50000"/>
                </a:schemeClr>
              </a:gs>
              <a:gs pos="38000">
                <a:schemeClr val="bg1">
                  <a:lumMod val="65000"/>
                </a:schemeClr>
              </a:gs>
              <a:gs pos="94000">
                <a:schemeClr val="bg1">
                  <a:lumMod val="95000"/>
                  <a:alpha val="0"/>
                </a:schemeClr>
              </a:gs>
              <a:gs pos="75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71475" y="365125"/>
            <a:ext cx="10982325" cy="6547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71475" y="1524000"/>
            <a:ext cx="10982325" cy="4652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1475" y="64801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B6A05-8B31-4998-A30C-4D274BCAFEB3}" type="datetime1">
              <a:rPr lang="en-US" smtClean="0"/>
              <a:pPr/>
              <a:t>09/18/2016</a:t>
            </a:fld>
            <a:endParaRPr lang="en-US" dirty="0"/>
          </a:p>
        </p:txBody>
      </p:sp>
      <p:sp>
        <p:nvSpPr>
          <p:cNvPr id="5" name="Footer Placeholder 4"/>
          <p:cNvSpPr>
            <a:spLocks noGrp="1"/>
          </p:cNvSpPr>
          <p:nvPr>
            <p:ph type="ftr" sz="quarter" idx="3"/>
          </p:nvPr>
        </p:nvSpPr>
        <p:spPr>
          <a:xfrm>
            <a:off x="4038600" y="64801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4801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0E95E-D2EB-46C5-8076-5FF1129B8D5C}" type="slidenum">
              <a:rPr lang="en-US" smtClean="0"/>
              <a:pPr/>
              <a:t>‹#›</a:t>
            </a:fld>
            <a:endParaRPr lang="en-US"/>
          </a:p>
        </p:txBody>
      </p:sp>
    </p:spTree>
    <p:extLst>
      <p:ext uri="{BB962C8B-B14F-4D97-AF65-F5344CB8AC3E}">
        <p14:creationId xmlns:p14="http://schemas.microsoft.com/office/powerpoint/2010/main" val="389207353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6" r:id="rId4"/>
    <p:sldLayoutId id="2147483652"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3200" kern="1200">
          <a:solidFill>
            <a:srgbClr val="00529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3.xml"/><Relationship Id="rId5" Type="http://schemas.openxmlformats.org/officeDocument/2006/relationships/image" Target="../media/image55.JPG"/><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xml"/><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3.xml"/><Relationship Id="rId5" Type="http://schemas.openxmlformats.org/officeDocument/2006/relationships/image" Target="../media/image65.JPG"/><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29425" y="1570037"/>
            <a:ext cx="5362573" cy="1973264"/>
          </a:xfrm>
        </p:spPr>
        <p:txBody>
          <a:bodyPr>
            <a:normAutofit fontScale="90000"/>
          </a:bodyPr>
          <a:lstStyle/>
          <a:p>
            <a:pPr>
              <a:lnSpc>
                <a:spcPct val="125000"/>
              </a:lnSpc>
              <a:spcBef>
                <a:spcPts val="0"/>
              </a:spcBef>
            </a:pPr>
            <a:r>
              <a:rPr lang="en-US" sz="3400" b="1" dirty="0"/>
              <a:t>Engaging the Cap Sooner</a:t>
            </a:r>
            <a:br>
              <a:rPr lang="en-US" sz="3400" b="1" dirty="0"/>
            </a:br>
            <a:r>
              <a:rPr lang="en-US" sz="2600" b="1" dirty="0">
                <a:solidFill>
                  <a:schemeClr val="tx1">
                    <a:lumMod val="50000"/>
                    <a:lumOff val="50000"/>
                  </a:schemeClr>
                </a:solidFill>
              </a:rPr>
              <a:t>Rethinking Your Current Algorithm</a:t>
            </a:r>
          </a:p>
        </p:txBody>
      </p:sp>
      <p:sp>
        <p:nvSpPr>
          <p:cNvPr id="10" name="Slide Number Placeholder 9"/>
          <p:cNvSpPr>
            <a:spLocks noGrp="1"/>
          </p:cNvSpPr>
          <p:nvPr>
            <p:ph type="sldNum" sz="quarter" idx="12"/>
          </p:nvPr>
        </p:nvSpPr>
        <p:spPr/>
        <p:txBody>
          <a:bodyPr/>
          <a:lstStyle/>
          <a:p>
            <a:fld id="{CE30E95E-D2EB-46C5-8076-5FF1129B8D5C}" type="slidenum">
              <a:rPr lang="en-US" smtClean="0"/>
              <a:pPr/>
              <a:t>1</a:t>
            </a:fld>
            <a:endParaRPr lang="en-US"/>
          </a:p>
        </p:txBody>
      </p:sp>
      <p:sp>
        <p:nvSpPr>
          <p:cNvPr id="2" name="Text Placeholder 1"/>
          <p:cNvSpPr>
            <a:spLocks noGrp="1"/>
          </p:cNvSpPr>
          <p:nvPr>
            <p:ph type="body" idx="1"/>
          </p:nvPr>
        </p:nvSpPr>
        <p:spPr>
          <a:xfrm>
            <a:off x="6829425" y="3817856"/>
            <a:ext cx="5362573" cy="1990805"/>
          </a:xfrm>
        </p:spPr>
        <p:txBody>
          <a:bodyPr>
            <a:normAutofit fontScale="85000" lnSpcReduction="20000"/>
          </a:bodyPr>
          <a:lstStyle/>
          <a:p>
            <a:r>
              <a:rPr lang="en-US" b="1" dirty="0">
                <a:solidFill>
                  <a:schemeClr val="tx1"/>
                </a:solidFill>
              </a:rPr>
              <a:t>Saihari Sadanandan, MD,FACC, FSCAI</a:t>
            </a:r>
          </a:p>
          <a:p>
            <a:r>
              <a:rPr lang="en-US" b="1" dirty="0">
                <a:solidFill>
                  <a:schemeClr val="tx1"/>
                </a:solidFill>
              </a:rPr>
              <a:t>Director, Interventional Cardiology and Cardiac Catheterization Labs</a:t>
            </a:r>
          </a:p>
          <a:p>
            <a:r>
              <a:rPr lang="en-US" b="1" dirty="0">
                <a:solidFill>
                  <a:schemeClr val="tx1"/>
                </a:solidFill>
              </a:rPr>
              <a:t>St. Joseph’s Hospital</a:t>
            </a:r>
          </a:p>
          <a:p>
            <a:r>
              <a:rPr lang="en-US" b="1" dirty="0">
                <a:solidFill>
                  <a:schemeClr val="tx1"/>
                </a:solidFill>
              </a:rPr>
              <a:t>Bay Care Health System</a:t>
            </a:r>
          </a:p>
          <a:p>
            <a:r>
              <a:rPr lang="en-US" b="1" dirty="0">
                <a:solidFill>
                  <a:schemeClr val="tx1"/>
                </a:solidFill>
              </a:rPr>
              <a:t>Tampa, Florida</a:t>
            </a:r>
          </a:p>
        </p:txBody>
      </p:sp>
    </p:spTree>
    <p:extLst>
      <p:ext uri="{BB962C8B-B14F-4D97-AF65-F5344CB8AC3E}">
        <p14:creationId xmlns:p14="http://schemas.microsoft.com/office/powerpoint/2010/main" val="1145059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Wingman Device</a:t>
            </a:r>
          </a:p>
        </p:txBody>
      </p:sp>
      <p:pic>
        <p:nvPicPr>
          <p:cNvPr id="5" name="Content Placeholder 4" descr="untitled3.png"/>
          <p:cNvPicPr>
            <a:picLocks noGrp="1" noChangeAspect="1"/>
          </p:cNvPicPr>
          <p:nvPr>
            <p:ph idx="1"/>
          </p:nvPr>
        </p:nvPicPr>
        <p:blipFill>
          <a:blip r:embed="rId2" cstate="print"/>
          <a:stretch>
            <a:fillRect/>
          </a:stretch>
        </p:blipFill>
        <p:spPr>
          <a:xfrm>
            <a:off x="371475" y="1530036"/>
            <a:ext cx="10982325" cy="4640891"/>
          </a:xfrm>
        </p:spPr>
      </p:pic>
      <p:sp>
        <p:nvSpPr>
          <p:cNvPr id="4" name="Slide Number Placeholder 3"/>
          <p:cNvSpPr>
            <a:spLocks noGrp="1"/>
          </p:cNvSpPr>
          <p:nvPr>
            <p:ph type="sldNum" sz="quarter" idx="12"/>
          </p:nvPr>
        </p:nvSpPr>
        <p:spPr/>
        <p:txBody>
          <a:bodyPr/>
          <a:lstStyle/>
          <a:p>
            <a:fld id="{CE30E95E-D2EB-46C5-8076-5FF1129B8D5C}"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Hollow bore needle like tip that plunges forward and rotates</a:t>
            </a:r>
          </a:p>
        </p:txBody>
      </p:sp>
      <p:pic>
        <p:nvPicPr>
          <p:cNvPr id="5" name="Content Placeholder 4" descr="wm1.png"/>
          <p:cNvPicPr>
            <a:picLocks noGrp="1" noChangeAspect="1"/>
          </p:cNvPicPr>
          <p:nvPr>
            <p:ph idx="1"/>
          </p:nvPr>
        </p:nvPicPr>
        <p:blipFill>
          <a:blip r:embed="rId2" cstate="print"/>
          <a:stretch>
            <a:fillRect/>
          </a:stretch>
        </p:blipFill>
        <p:spPr>
          <a:xfrm>
            <a:off x="4038600" y="2740819"/>
            <a:ext cx="3648075" cy="2219325"/>
          </a:xfrm>
        </p:spPr>
      </p:pic>
      <p:sp>
        <p:nvSpPr>
          <p:cNvPr id="4" name="Slide Number Placeholder 3"/>
          <p:cNvSpPr>
            <a:spLocks noGrp="1"/>
          </p:cNvSpPr>
          <p:nvPr>
            <p:ph type="sldNum" sz="quarter" idx="12"/>
          </p:nvPr>
        </p:nvSpPr>
        <p:spPr/>
        <p:txBody>
          <a:bodyPr/>
          <a:lstStyle/>
          <a:p>
            <a:fld id="{CE30E95E-D2EB-46C5-8076-5FF1129B8D5C}"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sizes, 0.0014, 0.0018 and 0.0035 </a:t>
            </a:r>
          </a:p>
        </p:txBody>
      </p:sp>
      <p:pic>
        <p:nvPicPr>
          <p:cNvPr id="5" name="Content Placeholder 4" descr="untitled.png"/>
          <p:cNvPicPr>
            <a:picLocks noGrp="1" noChangeAspect="1"/>
          </p:cNvPicPr>
          <p:nvPr>
            <p:ph idx="1"/>
          </p:nvPr>
        </p:nvPicPr>
        <p:blipFill>
          <a:blip r:embed="rId2" cstate="print"/>
          <a:stretch>
            <a:fillRect/>
          </a:stretch>
        </p:blipFill>
        <p:spPr>
          <a:xfrm>
            <a:off x="1609725" y="2555081"/>
            <a:ext cx="8505825" cy="2590800"/>
          </a:xfrm>
        </p:spPr>
      </p:pic>
      <p:sp>
        <p:nvSpPr>
          <p:cNvPr id="4" name="Slide Number Placeholder 3"/>
          <p:cNvSpPr>
            <a:spLocks noGrp="1"/>
          </p:cNvSpPr>
          <p:nvPr>
            <p:ph type="sldNum" sz="quarter" idx="12"/>
          </p:nvPr>
        </p:nvSpPr>
        <p:spPr/>
        <p:txBody>
          <a:bodyPr/>
          <a:lstStyle/>
          <a:p>
            <a:fld id="{CE30E95E-D2EB-46C5-8076-5FF1129B8D5C}"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go through various sheaths – </a:t>
            </a:r>
            <a:r>
              <a:rPr lang="en-US" dirty="0" err="1"/>
              <a:t>Spex</a:t>
            </a:r>
            <a:r>
              <a:rPr lang="en-US" dirty="0"/>
              <a:t> </a:t>
            </a:r>
            <a:r>
              <a:rPr lang="en-US" dirty="0" err="1"/>
              <a:t>shapable</a:t>
            </a:r>
            <a:r>
              <a:rPr lang="en-US" dirty="0"/>
              <a:t> tip sheath</a:t>
            </a:r>
          </a:p>
        </p:txBody>
      </p:sp>
      <p:pic>
        <p:nvPicPr>
          <p:cNvPr id="5" name="Content Placeholder 4" descr="untitled5.png"/>
          <p:cNvPicPr>
            <a:picLocks noGrp="1" noChangeAspect="1"/>
          </p:cNvPicPr>
          <p:nvPr>
            <p:ph idx="1"/>
          </p:nvPr>
        </p:nvPicPr>
        <p:blipFill>
          <a:blip r:embed="rId2" cstate="print"/>
          <a:stretch>
            <a:fillRect/>
          </a:stretch>
        </p:blipFill>
        <p:spPr>
          <a:xfrm>
            <a:off x="3128962" y="1559719"/>
            <a:ext cx="5467350" cy="4581525"/>
          </a:xfrm>
        </p:spPr>
      </p:pic>
      <p:sp>
        <p:nvSpPr>
          <p:cNvPr id="4" name="Slide Number Placeholder 3"/>
          <p:cNvSpPr>
            <a:spLocks noGrp="1"/>
          </p:cNvSpPr>
          <p:nvPr>
            <p:ph type="sldNum" sz="quarter" idx="12"/>
          </p:nvPr>
        </p:nvSpPr>
        <p:spPr/>
        <p:txBody>
          <a:bodyPr/>
          <a:lstStyle/>
          <a:p>
            <a:fld id="{CE30E95E-D2EB-46C5-8076-5FF1129B8D5C}"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Synergistic Duo</a:t>
            </a:r>
          </a:p>
        </p:txBody>
      </p:sp>
      <p:pic>
        <p:nvPicPr>
          <p:cNvPr id="5" name="Content Placeholder 4" descr="untitled4.png"/>
          <p:cNvPicPr>
            <a:picLocks noGrp="1" noChangeAspect="1"/>
          </p:cNvPicPr>
          <p:nvPr>
            <p:ph idx="1"/>
          </p:nvPr>
        </p:nvPicPr>
        <p:blipFill>
          <a:blip r:embed="rId2" cstate="print"/>
          <a:stretch>
            <a:fillRect/>
          </a:stretch>
        </p:blipFill>
        <p:spPr>
          <a:xfrm>
            <a:off x="2714625" y="2126456"/>
            <a:ext cx="6296025" cy="3448050"/>
          </a:xfrm>
        </p:spPr>
      </p:pic>
      <p:sp>
        <p:nvSpPr>
          <p:cNvPr id="4" name="Slide Number Placeholder 3"/>
          <p:cNvSpPr>
            <a:spLocks noGrp="1"/>
          </p:cNvSpPr>
          <p:nvPr>
            <p:ph type="sldNum" sz="quarter" idx="12"/>
          </p:nvPr>
        </p:nvSpPr>
        <p:spPr/>
        <p:txBody>
          <a:bodyPr/>
          <a:lstStyle/>
          <a:p>
            <a:fld id="{CE30E95E-D2EB-46C5-8076-5FF1129B8D5C}"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Case 1 – SFA CTO approached with 0.0035 wingman device</a:t>
            </a:r>
          </a:p>
        </p:txBody>
      </p:sp>
      <p:sp>
        <p:nvSpPr>
          <p:cNvPr id="3" name="Content Placeholder 2"/>
          <p:cNvSpPr>
            <a:spLocks noGrp="1"/>
          </p:cNvSpPr>
          <p:nvPr>
            <p:ph idx="1"/>
          </p:nvPr>
        </p:nvSpPr>
        <p:spPr/>
        <p:txBody>
          <a:bodyPr/>
          <a:lstStyle/>
          <a:p>
            <a:endParaRPr lang="en-US" dirty="0"/>
          </a:p>
          <a:p>
            <a:endParaRPr lang="en-US" dirty="0"/>
          </a:p>
          <a:p>
            <a:r>
              <a:rPr lang="en-US" dirty="0"/>
              <a:t>79 year old male with</a:t>
            </a:r>
          </a:p>
          <a:p>
            <a:r>
              <a:rPr lang="en-US" dirty="0"/>
              <a:t>HTN, DM and Hyperlipidemia</a:t>
            </a:r>
          </a:p>
          <a:p>
            <a:r>
              <a:rPr lang="en-US" dirty="0"/>
              <a:t>Rutherford III claudication</a:t>
            </a:r>
          </a:p>
          <a:p>
            <a:r>
              <a:rPr lang="en-US" dirty="0"/>
              <a:t>ABI 0.6 </a:t>
            </a:r>
          </a:p>
        </p:txBody>
      </p:sp>
      <p:sp>
        <p:nvSpPr>
          <p:cNvPr id="4" name="Slide Number Placeholder 3"/>
          <p:cNvSpPr>
            <a:spLocks noGrp="1"/>
          </p:cNvSpPr>
          <p:nvPr>
            <p:ph type="sldNum" sz="quarter" idx="12"/>
          </p:nvPr>
        </p:nvSpPr>
        <p:spPr/>
        <p:txBody>
          <a:bodyPr/>
          <a:lstStyle/>
          <a:p>
            <a:fld id="{CE30E95E-D2EB-46C5-8076-5FF1129B8D5C}" type="slidenum">
              <a:rPr lang="en-US" smtClean="0"/>
              <a:pPr/>
              <a:t>15</a:t>
            </a:fld>
            <a:endParaRPr lang="en-US"/>
          </a:p>
        </p:txBody>
      </p:sp>
    </p:spTree>
    <p:extLst>
      <p:ext uri="{BB962C8B-B14F-4D97-AF65-F5344CB8AC3E}">
        <p14:creationId xmlns:p14="http://schemas.microsoft.com/office/powerpoint/2010/main" val="3313652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Proximal SFA occlusion – what appeared to be a tapered cap…. tapered not into to lumen but into a collateral….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8229" y="1278902"/>
            <a:ext cx="3489722"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16</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053" y="1278903"/>
            <a:ext cx="3489722" cy="4652963"/>
          </a:xfrm>
          <a:prstGeom prst="rect">
            <a:avLst/>
          </a:prstGeom>
        </p:spPr>
      </p:pic>
    </p:spTree>
    <p:extLst>
      <p:ext uri="{BB962C8B-B14F-4D97-AF65-F5344CB8AC3E}">
        <p14:creationId xmlns:p14="http://schemas.microsoft.com/office/powerpoint/2010/main" val="1007965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Long CTO with calcified flat distal cap and diseased 2 vessel runoff – Retrograde pedal access feasible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603" y="1307184"/>
            <a:ext cx="3489722"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17</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776" y="1307182"/>
            <a:ext cx="3489722" cy="4652963"/>
          </a:xfrm>
          <a:prstGeom prst="rect">
            <a:avLst/>
          </a:prstGeom>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465" y="1307183"/>
            <a:ext cx="3489722" cy="4652963"/>
          </a:xfrm>
          <a:prstGeom prst="rect">
            <a:avLst/>
          </a:prstGeom>
        </p:spPr>
      </p:pic>
    </p:spTree>
    <p:extLst>
      <p:ext uri="{BB962C8B-B14F-4D97-AF65-F5344CB8AC3E}">
        <p14:creationId xmlns:p14="http://schemas.microsoft.com/office/powerpoint/2010/main" val="3394039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Unsupported 0.0035 Wingman device with angled stiff </a:t>
            </a:r>
            <a:r>
              <a:rPr lang="en-US" dirty="0" err="1"/>
              <a:t>glidewire</a:t>
            </a:r>
            <a:r>
              <a:rPr lang="en-US" dirty="0"/>
              <a:t> and successful crossing…</a:t>
            </a:r>
            <a:endParaRPr lang="en-US" sz="2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7776" y="1524000"/>
            <a:ext cx="3489722"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18</a:t>
            </a:fld>
            <a:endParaRPr lang="en-US"/>
          </a:p>
        </p:txBody>
      </p:sp>
      <p:sp>
        <p:nvSpPr>
          <p:cNvPr id="3" name="Arrow: Right 2"/>
          <p:cNvSpPr/>
          <p:nvPr/>
        </p:nvSpPr>
        <p:spPr>
          <a:xfrm>
            <a:off x="3384224" y="1630837"/>
            <a:ext cx="1979628" cy="348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p:cNvSpPr/>
          <p:nvPr/>
        </p:nvSpPr>
        <p:spPr>
          <a:xfrm>
            <a:off x="3384224" y="4518948"/>
            <a:ext cx="1826819" cy="2604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p:cNvSpPr/>
          <p:nvPr/>
        </p:nvSpPr>
        <p:spPr>
          <a:xfrm>
            <a:off x="3384224" y="5948313"/>
            <a:ext cx="1904213" cy="22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6440" y="2506569"/>
            <a:ext cx="3913251" cy="1323439"/>
          </a:xfrm>
          <a:prstGeom prst="rect">
            <a:avLst/>
          </a:prstGeom>
          <a:noFill/>
        </p:spPr>
        <p:txBody>
          <a:bodyPr wrap="none" rtlCol="0">
            <a:spAutoFit/>
          </a:bodyPr>
          <a:lstStyle/>
          <a:p>
            <a:r>
              <a:rPr lang="en-US" sz="2000" dirty="0"/>
              <a:t>Needle needed to be plunged </a:t>
            </a:r>
          </a:p>
          <a:p>
            <a:r>
              <a:rPr lang="en-US" sz="2000" dirty="0"/>
              <a:t>and rotated at the proximal Cap, </a:t>
            </a:r>
          </a:p>
          <a:p>
            <a:r>
              <a:rPr lang="en-US" sz="2000" dirty="0"/>
              <a:t>mid CTO and distal Cap as</a:t>
            </a:r>
          </a:p>
          <a:p>
            <a:r>
              <a:rPr lang="en-US" sz="2000" dirty="0"/>
              <a:t> device met resistance</a:t>
            </a:r>
          </a:p>
        </p:txBody>
      </p:sp>
      <p:pic>
        <p:nvPicPr>
          <p:cNvPr id="10"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078" y="1524000"/>
            <a:ext cx="3489722" cy="4652963"/>
          </a:xfrm>
          <a:prstGeom prst="rect">
            <a:avLst/>
          </a:prstGeom>
        </p:spPr>
      </p:pic>
    </p:spTree>
    <p:extLst>
      <p:ext uri="{BB962C8B-B14F-4D97-AF65-F5344CB8AC3E}">
        <p14:creationId xmlns:p14="http://schemas.microsoft.com/office/powerpoint/2010/main" val="701566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365125"/>
            <a:ext cx="11082092" cy="855657"/>
          </a:xfrm>
        </p:spPr>
        <p:txBody>
          <a:bodyPr>
            <a:normAutofit fontScale="90000"/>
          </a:bodyPr>
          <a:lstStyle/>
          <a:p>
            <a:r>
              <a:rPr lang="en-US" dirty="0"/>
              <a:t>PTA demonstrated a waist at the site of resistance mid CTO suggesting severe calcification at that location – Suboptimal results with PTA at the site of mid CTO and distal due to heavy calcification</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5476" r="25100"/>
          <a:stretch/>
        </p:blipFill>
        <p:spPr>
          <a:xfrm>
            <a:off x="4162113" y="1523997"/>
            <a:ext cx="2422689"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19</a:t>
            </a:fld>
            <a:endParaRPr lang="en-US"/>
          </a:p>
        </p:txBody>
      </p:sp>
      <p:pic>
        <p:nvPicPr>
          <p:cNvPr id="6"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16060" r="17499"/>
          <a:stretch/>
        </p:blipFill>
        <p:spPr>
          <a:xfrm>
            <a:off x="942681" y="1523998"/>
            <a:ext cx="2318636" cy="4652963"/>
          </a:xfrm>
          <a:prstGeom prst="rect">
            <a:avLst/>
          </a:prstGeom>
        </p:spPr>
      </p:pic>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9505" r="14319"/>
          <a:stretch/>
        </p:blipFill>
        <p:spPr>
          <a:xfrm>
            <a:off x="7690363" y="1523997"/>
            <a:ext cx="2658358" cy="4652963"/>
          </a:xfrm>
          <a:prstGeom prst="rect">
            <a:avLst/>
          </a:prstGeom>
        </p:spPr>
      </p:pic>
    </p:spTree>
    <p:extLst>
      <p:ext uri="{BB962C8B-B14F-4D97-AF65-F5344CB8AC3E}">
        <p14:creationId xmlns:p14="http://schemas.microsoft.com/office/powerpoint/2010/main" val="1646562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3200" dirty="0"/>
              <a:t>Disclosures</a:t>
            </a:r>
          </a:p>
          <a:p>
            <a:pPr lvl="1"/>
            <a:endParaRPr lang="en-US" sz="3200" dirty="0"/>
          </a:p>
          <a:p>
            <a:pPr lvl="1"/>
            <a:endParaRPr lang="en-US" sz="3200" dirty="0"/>
          </a:p>
          <a:p>
            <a:pPr lvl="1"/>
            <a:endParaRPr lang="en-US" sz="3200" dirty="0"/>
          </a:p>
          <a:p>
            <a:pPr lvl="1"/>
            <a:r>
              <a:rPr lang="en-US" sz="3200" dirty="0"/>
              <a:t>Invited Speaker – </a:t>
            </a:r>
            <a:r>
              <a:rPr lang="en-US" sz="3200" dirty="0" err="1"/>
              <a:t>Maquet</a:t>
            </a:r>
            <a:r>
              <a:rPr lang="en-US" sz="3200" dirty="0"/>
              <a:t> / </a:t>
            </a:r>
            <a:r>
              <a:rPr lang="en-US" sz="3200" dirty="0" err="1"/>
              <a:t>Getinge</a:t>
            </a:r>
            <a:endParaRPr lang="en-US" sz="3200" dirty="0"/>
          </a:p>
        </p:txBody>
      </p:sp>
      <p:sp>
        <p:nvSpPr>
          <p:cNvPr id="4" name="Slide Number Placeholder 3"/>
          <p:cNvSpPr>
            <a:spLocks noGrp="1"/>
          </p:cNvSpPr>
          <p:nvPr>
            <p:ph type="sldNum" sz="quarter" idx="12"/>
          </p:nvPr>
        </p:nvSpPr>
        <p:spPr/>
        <p:txBody>
          <a:bodyPr/>
          <a:lstStyle/>
          <a:p>
            <a:fld id="{CE30E95E-D2EB-46C5-8076-5FF1129B8D5C}" type="slidenum">
              <a:rPr lang="en-US" smtClean="0"/>
              <a:pPr/>
              <a:t>2</a:t>
            </a:fld>
            <a:endParaRPr lang="en-US"/>
          </a:p>
        </p:txBody>
      </p:sp>
    </p:spTree>
    <p:extLst>
      <p:ext uri="{BB962C8B-B14F-4D97-AF65-F5344CB8AC3E}">
        <p14:creationId xmlns:p14="http://schemas.microsoft.com/office/powerpoint/2010/main" val="1297928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Successful stent – in this instance with 6.5 x 150 </a:t>
            </a:r>
            <a:r>
              <a:rPr lang="en-US" dirty="0" err="1"/>
              <a:t>supera</a:t>
            </a:r>
            <a:endParaRPr lang="en-US" dirty="0"/>
          </a:p>
        </p:txBody>
      </p:sp>
      <p:sp>
        <p:nvSpPr>
          <p:cNvPr id="4" name="Slide Number Placeholder 3"/>
          <p:cNvSpPr>
            <a:spLocks noGrp="1"/>
          </p:cNvSpPr>
          <p:nvPr>
            <p:ph type="sldNum" sz="quarter" idx="12"/>
          </p:nvPr>
        </p:nvSpPr>
        <p:spPr/>
        <p:txBody>
          <a:bodyPr/>
          <a:lstStyle/>
          <a:p>
            <a:fld id="{CE30E95E-D2EB-46C5-8076-5FF1129B8D5C}" type="slidenum">
              <a:rPr lang="en-US" smtClean="0"/>
              <a:pPr/>
              <a:t>20</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609" r="17261" b="3093"/>
          <a:stretch/>
        </p:blipFill>
        <p:spPr>
          <a:xfrm>
            <a:off x="498726" y="1384856"/>
            <a:ext cx="2822193" cy="4667295"/>
          </a:xfrm>
          <a:prstGeom prst="rect">
            <a:avLst/>
          </a:prstGeom>
        </p:spPr>
      </p:pic>
      <p:pic>
        <p:nvPicPr>
          <p:cNvPr id="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5259" r="13100"/>
          <a:stretch/>
        </p:blipFill>
        <p:spPr>
          <a:xfrm>
            <a:off x="4192542" y="1384856"/>
            <a:ext cx="2849043" cy="4652963"/>
          </a:xfrm>
          <a:prstGeom prst="rect">
            <a:avLst/>
          </a:prstGeom>
        </p:spPr>
      </p:pic>
      <p:pic>
        <p:nvPicPr>
          <p:cNvPr id="9" name="Content Placeholder 8"/>
          <p:cNvPicPr>
            <a:picLocks noGrp="1" noChangeAspect="1"/>
          </p:cNvPicPr>
          <p:nvPr>
            <p:ph idx="1"/>
          </p:nvPr>
        </p:nvPicPr>
        <p:blipFill rotWithShape="1">
          <a:blip r:embed="rId4">
            <a:extLst>
              <a:ext uri="{28A0092B-C50C-407E-A947-70E740481C1C}">
                <a14:useLocalDpi xmlns:a14="http://schemas.microsoft.com/office/drawing/2010/main" val="0"/>
              </a:ext>
            </a:extLst>
          </a:blip>
          <a:srcRect l="14764" t="3430" r="11590"/>
          <a:stretch/>
        </p:blipFill>
        <p:spPr>
          <a:xfrm>
            <a:off x="8085402" y="1384855"/>
            <a:ext cx="2661324" cy="4652963"/>
          </a:xfrm>
          <a:prstGeom prst="rect">
            <a:avLst/>
          </a:prstGeom>
        </p:spPr>
      </p:pic>
    </p:spTree>
    <p:extLst>
      <p:ext uri="{BB962C8B-B14F-4D97-AF65-F5344CB8AC3E}">
        <p14:creationId xmlns:p14="http://schemas.microsoft.com/office/powerpoint/2010/main" val="2422043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a:t>
            </a:r>
          </a:p>
        </p:txBody>
      </p:sp>
      <p:sp>
        <p:nvSpPr>
          <p:cNvPr id="3" name="Content Placeholder 2"/>
          <p:cNvSpPr>
            <a:spLocks noGrp="1"/>
          </p:cNvSpPr>
          <p:nvPr>
            <p:ph idx="1"/>
          </p:nvPr>
        </p:nvSpPr>
        <p:spPr/>
        <p:txBody>
          <a:bodyPr/>
          <a:lstStyle/>
          <a:p>
            <a:r>
              <a:rPr lang="en-US" dirty="0"/>
              <a:t>80 year old male with </a:t>
            </a:r>
          </a:p>
          <a:p>
            <a:r>
              <a:rPr lang="en-US" dirty="0"/>
              <a:t>Diabetes, CAD, Chronic renal insufficiency, s/p TAVR</a:t>
            </a:r>
          </a:p>
          <a:p>
            <a:r>
              <a:rPr lang="en-US" dirty="0"/>
              <a:t>Evaluated for worsening ulceration right foot and rest pain</a:t>
            </a:r>
          </a:p>
          <a:p>
            <a:r>
              <a:rPr lang="en-US" dirty="0"/>
              <a:t>MRI osteomyelitis</a:t>
            </a:r>
          </a:p>
          <a:p>
            <a:r>
              <a:rPr lang="en-US" dirty="0"/>
              <a:t>ABI – 0.3</a:t>
            </a:r>
          </a:p>
          <a:p>
            <a:r>
              <a:rPr lang="en-US" dirty="0"/>
              <a:t>Functional at home after TAVR</a:t>
            </a:r>
          </a:p>
          <a:p>
            <a:r>
              <a:rPr lang="en-US" dirty="0"/>
              <a:t>CT angiogram – Right popliteal occlusion – no reconstitution of infra popliteal vessels. Vascular surgery no options.</a:t>
            </a:r>
          </a:p>
          <a:p>
            <a:r>
              <a:rPr lang="en-US" dirty="0"/>
              <a:t>Has had no response to </a:t>
            </a:r>
            <a:r>
              <a:rPr lang="en-US" dirty="0" err="1"/>
              <a:t>hyberbaric</a:t>
            </a:r>
            <a:r>
              <a:rPr lang="en-US" dirty="0"/>
              <a:t> O2 therapy</a:t>
            </a:r>
          </a:p>
          <a:p>
            <a:endParaRPr lang="en-US" dirty="0"/>
          </a:p>
          <a:p>
            <a:endParaRPr lang="en-US" dirty="0"/>
          </a:p>
        </p:txBody>
      </p:sp>
      <p:sp>
        <p:nvSpPr>
          <p:cNvPr id="4" name="Slide Number Placeholder 3"/>
          <p:cNvSpPr>
            <a:spLocks noGrp="1"/>
          </p:cNvSpPr>
          <p:nvPr>
            <p:ph type="sldNum" sz="quarter" idx="12"/>
          </p:nvPr>
        </p:nvSpPr>
        <p:spPr/>
        <p:txBody>
          <a:bodyPr/>
          <a:lstStyle/>
          <a:p>
            <a:fld id="{CE30E95E-D2EB-46C5-8076-5FF1129B8D5C}" type="slidenum">
              <a:rPr lang="en-US" smtClean="0"/>
              <a:pPr/>
              <a:t>21</a:t>
            </a:fld>
            <a:endParaRPr lang="en-US"/>
          </a:p>
        </p:txBody>
      </p:sp>
    </p:spTree>
    <p:extLst>
      <p:ext uri="{BB962C8B-B14F-4D97-AF65-F5344CB8AC3E}">
        <p14:creationId xmlns:p14="http://schemas.microsoft.com/office/powerpoint/2010/main" val="1074407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TAVR done for functionality – do not want him non functional with Above Knee Amputation!!!!!!!!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3138" y="1150070"/>
            <a:ext cx="5015060" cy="5026893"/>
          </a:xfrm>
        </p:spPr>
      </p:pic>
      <p:sp>
        <p:nvSpPr>
          <p:cNvPr id="4" name="Slide Number Placeholder 3"/>
          <p:cNvSpPr>
            <a:spLocks noGrp="1"/>
          </p:cNvSpPr>
          <p:nvPr>
            <p:ph type="sldNum" sz="quarter" idx="12"/>
          </p:nvPr>
        </p:nvSpPr>
        <p:spPr/>
        <p:txBody>
          <a:bodyPr/>
          <a:lstStyle/>
          <a:p>
            <a:fld id="{CE30E95E-D2EB-46C5-8076-5FF1129B8D5C}" type="slidenum">
              <a:rPr lang="en-US" smtClean="0"/>
              <a:pPr/>
              <a:t>22</a:t>
            </a:fld>
            <a:endParaRPr lang="en-US"/>
          </a:p>
        </p:txBody>
      </p:sp>
    </p:spTree>
    <p:extLst>
      <p:ext uri="{BB962C8B-B14F-4D97-AF65-F5344CB8AC3E}">
        <p14:creationId xmlns:p14="http://schemas.microsoft.com/office/powerpoint/2010/main" val="2557047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 </a:t>
            </a:r>
            <a:r>
              <a:rPr lang="en-US" dirty="0" err="1"/>
              <a:t>Iliacs</a:t>
            </a:r>
            <a:r>
              <a:rPr lang="en-US" dirty="0"/>
              <a:t>, CFA, SFA….</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8422" y="1269356"/>
            <a:ext cx="3489722"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23</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244" y="1269357"/>
            <a:ext cx="3489722" cy="4652963"/>
          </a:xfrm>
          <a:prstGeom prst="rect">
            <a:avLst/>
          </a:prstGeom>
        </p:spPr>
      </p:pic>
    </p:spTree>
    <p:extLst>
      <p:ext uri="{BB962C8B-B14F-4D97-AF65-F5344CB8AC3E}">
        <p14:creationId xmlns:p14="http://schemas.microsoft.com/office/powerpoint/2010/main" val="43955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Occluded distal Pop, TPT, AT, PT and peroneal….</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8910" y="1246207"/>
            <a:ext cx="3489722"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24</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479" y="1246207"/>
            <a:ext cx="3489722" cy="4652963"/>
          </a:xfrm>
          <a:prstGeom prst="rect">
            <a:avLst/>
          </a:prstGeom>
        </p:spPr>
      </p:pic>
    </p:spTree>
    <p:extLst>
      <p:ext uri="{BB962C8B-B14F-4D97-AF65-F5344CB8AC3E}">
        <p14:creationId xmlns:p14="http://schemas.microsoft.com/office/powerpoint/2010/main" val="3549970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 selective injection clearly demonstrated the anatomy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2368" y="1423560"/>
            <a:ext cx="3489722"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25</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508" y="1423559"/>
            <a:ext cx="3489722" cy="4652963"/>
          </a:xfrm>
          <a:prstGeom prst="rect">
            <a:avLst/>
          </a:prstGeom>
        </p:spPr>
      </p:pic>
    </p:spTree>
    <p:extLst>
      <p:ext uri="{BB962C8B-B14F-4D97-AF65-F5344CB8AC3E}">
        <p14:creationId xmlns:p14="http://schemas.microsoft.com/office/powerpoint/2010/main" val="2769373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Reconstituted peroneal only run off – foot vessels not visualized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842" y="1423560"/>
            <a:ext cx="3489722"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26</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490" y="1423560"/>
            <a:ext cx="3489722" cy="4652963"/>
          </a:xfrm>
          <a:prstGeom prst="rect">
            <a:avLst/>
          </a:prstGeom>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138" y="1423559"/>
            <a:ext cx="3489722" cy="4652963"/>
          </a:xfrm>
          <a:prstGeom prst="rect">
            <a:avLst/>
          </a:prstGeom>
        </p:spPr>
      </p:pic>
    </p:spTree>
    <p:extLst>
      <p:ext uri="{BB962C8B-B14F-4D97-AF65-F5344CB8AC3E}">
        <p14:creationId xmlns:p14="http://schemas.microsoft.com/office/powerpoint/2010/main" val="3307220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365125"/>
            <a:ext cx="11232921" cy="1180871"/>
          </a:xfrm>
        </p:spPr>
        <p:txBody>
          <a:bodyPr>
            <a:normAutofit fontScale="90000"/>
          </a:bodyPr>
          <a:lstStyle/>
          <a:p>
            <a:r>
              <a:rPr lang="en-US" dirty="0"/>
              <a:t>Proximal CAP is flat and calcified – Engaged with </a:t>
            </a:r>
            <a:r>
              <a:rPr lang="en-US" dirty="0" err="1"/>
              <a:t>Astato</a:t>
            </a:r>
            <a:r>
              <a:rPr lang="en-US" dirty="0"/>
              <a:t> 30 g tip wire and quick cross -Wire quickly sub intimal as it could not penetrate the proximal cap and was deflected to sub intimal space….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278" y="1753498"/>
            <a:ext cx="3489722"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27</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738" y="1753498"/>
            <a:ext cx="3489722" cy="4652963"/>
          </a:xfrm>
          <a:prstGeom prst="rect">
            <a:avLst/>
          </a:prstGeom>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2226" y="1753498"/>
            <a:ext cx="3489722" cy="4652963"/>
          </a:xfrm>
          <a:prstGeom prst="rect">
            <a:avLst/>
          </a:prstGeom>
        </p:spPr>
      </p:pic>
    </p:spTree>
    <p:extLst>
      <p:ext uri="{BB962C8B-B14F-4D97-AF65-F5344CB8AC3E}">
        <p14:creationId xmlns:p14="http://schemas.microsoft.com/office/powerpoint/2010/main" val="3229111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2700" dirty="0"/>
              <a:t>Popliteal CTO engaged with 0.0014 wingman – device intraluminal to TPT -Once in TPT – exchanged for a 0.0014 quick cross and pilot wire to navigate the tortuous diseased proximal peroneal and successful crossing</a:t>
            </a:r>
            <a:r>
              <a:rPr lang="en-US" dirty="0"/>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222" y="1423560"/>
            <a:ext cx="3489722"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28</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890" y="1423559"/>
            <a:ext cx="3489722" cy="4652963"/>
          </a:xfrm>
          <a:prstGeom prst="rect">
            <a:avLst/>
          </a:prstGeom>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7339" y="1423559"/>
            <a:ext cx="3489722" cy="4652963"/>
          </a:xfrm>
          <a:prstGeom prst="rect">
            <a:avLst/>
          </a:prstGeom>
        </p:spPr>
      </p:pic>
    </p:spTree>
    <p:extLst>
      <p:ext uri="{BB962C8B-B14F-4D97-AF65-F5344CB8AC3E}">
        <p14:creationId xmlns:p14="http://schemas.microsoft.com/office/powerpoint/2010/main" val="2534066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Post PTA –brisk peroneal runoff to foot collateralizing DP and PT</a:t>
            </a:r>
          </a:p>
        </p:txBody>
      </p:sp>
      <p:sp>
        <p:nvSpPr>
          <p:cNvPr id="4" name="Slide Number Placeholder 3"/>
          <p:cNvSpPr>
            <a:spLocks noGrp="1"/>
          </p:cNvSpPr>
          <p:nvPr>
            <p:ph type="sldNum" sz="quarter" idx="12"/>
          </p:nvPr>
        </p:nvSpPr>
        <p:spPr/>
        <p:txBody>
          <a:bodyPr/>
          <a:lstStyle/>
          <a:p>
            <a:fld id="{CE30E95E-D2EB-46C5-8076-5FF1129B8D5C}" type="slidenum">
              <a:rPr lang="en-US" smtClean="0"/>
              <a:pPr/>
              <a:t>29</a:t>
            </a:fld>
            <a:endParaRPr lang="en-US"/>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307" y="1523999"/>
            <a:ext cx="3891235" cy="4459925"/>
          </a:xfrm>
          <a:prstGeom prst="rect">
            <a:avLst/>
          </a:prstGeom>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967" y="1523999"/>
            <a:ext cx="3489722" cy="4459925"/>
          </a:xfrm>
          <a:prstGeom prst="rect">
            <a:avLst/>
          </a:prstGeom>
        </p:spPr>
      </p:pic>
    </p:spTree>
    <p:extLst>
      <p:ext uri="{BB962C8B-B14F-4D97-AF65-F5344CB8AC3E}">
        <p14:creationId xmlns:p14="http://schemas.microsoft.com/office/powerpoint/2010/main" val="2123069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all CTO’s are the same….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6121" y="1307939"/>
            <a:ext cx="8125427" cy="4606724"/>
          </a:xfrm>
        </p:spPr>
      </p:pic>
      <p:sp>
        <p:nvSpPr>
          <p:cNvPr id="4" name="Slide Number Placeholder 3"/>
          <p:cNvSpPr>
            <a:spLocks noGrp="1"/>
          </p:cNvSpPr>
          <p:nvPr>
            <p:ph type="sldNum" sz="quarter" idx="12"/>
          </p:nvPr>
        </p:nvSpPr>
        <p:spPr/>
        <p:txBody>
          <a:bodyPr/>
          <a:lstStyle/>
          <a:p>
            <a:fld id="{CE30E95E-D2EB-46C5-8076-5FF1129B8D5C}" type="slidenum">
              <a:rPr lang="en-US" smtClean="0"/>
              <a:pPr/>
              <a:t>3</a:t>
            </a:fld>
            <a:endParaRPr lang="en-US"/>
          </a:p>
        </p:txBody>
      </p:sp>
    </p:spTree>
    <p:extLst>
      <p:ext uri="{BB962C8B-B14F-4D97-AF65-F5344CB8AC3E}">
        <p14:creationId xmlns:p14="http://schemas.microsoft.com/office/powerpoint/2010/main" val="1480906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207" y="226640"/>
            <a:ext cx="10982325" cy="654783"/>
          </a:xfrm>
        </p:spPr>
        <p:txBody>
          <a:bodyPr>
            <a:normAutofit fontScale="90000"/>
          </a:bodyPr>
          <a:lstStyle/>
          <a:p>
            <a:r>
              <a:rPr lang="en-US" dirty="0"/>
              <a:t>Wound clinic report – successful wound healing with just toe amputation</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3309" b="29833"/>
          <a:stretch/>
        </p:blipFill>
        <p:spPr>
          <a:xfrm>
            <a:off x="1055803" y="1310325"/>
            <a:ext cx="8623202" cy="4323931"/>
          </a:xfrm>
        </p:spPr>
      </p:pic>
      <p:sp>
        <p:nvSpPr>
          <p:cNvPr id="4" name="Slide Number Placeholder 3"/>
          <p:cNvSpPr>
            <a:spLocks noGrp="1"/>
          </p:cNvSpPr>
          <p:nvPr>
            <p:ph type="sldNum" sz="quarter" idx="12"/>
          </p:nvPr>
        </p:nvSpPr>
        <p:spPr/>
        <p:txBody>
          <a:bodyPr/>
          <a:lstStyle/>
          <a:p>
            <a:fld id="{CE30E95E-D2EB-46C5-8076-5FF1129B8D5C}" type="slidenum">
              <a:rPr lang="en-US" smtClean="0"/>
              <a:pPr/>
              <a:t>30</a:t>
            </a:fld>
            <a:endParaRPr lang="en-US"/>
          </a:p>
        </p:txBody>
      </p:sp>
    </p:spTree>
    <p:extLst>
      <p:ext uri="{BB962C8B-B14F-4D97-AF65-F5344CB8AC3E}">
        <p14:creationId xmlns:p14="http://schemas.microsoft.com/office/powerpoint/2010/main" val="68186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179109" y="1131216"/>
            <a:ext cx="11174691" cy="5045747"/>
          </a:xfrm>
        </p:spPr>
        <p:txBody>
          <a:bodyPr>
            <a:normAutofit/>
          </a:bodyPr>
          <a:lstStyle/>
          <a:p>
            <a:r>
              <a:rPr lang="en-US" dirty="0"/>
              <a:t>Challenges to long CTO recanalization remains and ideal strategy still remains to be defined</a:t>
            </a:r>
          </a:p>
          <a:p>
            <a:r>
              <a:rPr lang="en-US" dirty="0"/>
              <a:t>Defining CAP morphology and using the shape of the cap to make clinical decisions on access and approach although useful is not always predictable</a:t>
            </a:r>
          </a:p>
          <a:p>
            <a:r>
              <a:rPr lang="en-US" dirty="0"/>
              <a:t>These strategies are predicated on the fact that concave fibro-calcific caps are difficult to penetrate </a:t>
            </a:r>
          </a:p>
          <a:p>
            <a:r>
              <a:rPr lang="en-US" dirty="0"/>
              <a:t>Wingman device with its unique capability to penetrate tough proximal and distal cap regardless of the morphology,  has the potential to eliminate some of the limitations of existing technologies in terms of cap penetration</a:t>
            </a:r>
          </a:p>
          <a:p>
            <a:r>
              <a:rPr lang="en-US" dirty="0"/>
              <a:t>Sometimes a simple and elegant device without any bells and whistles, that does not whirr or light up can get the job done</a:t>
            </a:r>
          </a:p>
          <a:p>
            <a:r>
              <a:rPr lang="en-US" dirty="0"/>
              <a:t>Lets Keep it SIMPLE!!!!</a:t>
            </a:r>
          </a:p>
        </p:txBody>
      </p:sp>
      <p:sp>
        <p:nvSpPr>
          <p:cNvPr id="4" name="Slide Number Placeholder 3"/>
          <p:cNvSpPr>
            <a:spLocks noGrp="1"/>
          </p:cNvSpPr>
          <p:nvPr>
            <p:ph type="sldNum" sz="quarter" idx="12"/>
          </p:nvPr>
        </p:nvSpPr>
        <p:spPr/>
        <p:txBody>
          <a:bodyPr/>
          <a:lstStyle/>
          <a:p>
            <a:fld id="{CE30E95E-D2EB-46C5-8076-5FF1129B8D5C}" type="slidenum">
              <a:rPr lang="en-US" smtClean="0"/>
              <a:pPr/>
              <a:t>31</a:t>
            </a:fld>
            <a:endParaRPr lang="en-US"/>
          </a:p>
        </p:txBody>
      </p:sp>
    </p:spTree>
    <p:extLst>
      <p:ext uri="{BB962C8B-B14F-4D97-AF65-F5344CB8AC3E}">
        <p14:creationId xmlns:p14="http://schemas.microsoft.com/office/powerpoint/2010/main" val="3976397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- 3</a:t>
            </a:r>
          </a:p>
        </p:txBody>
      </p:sp>
      <p:sp>
        <p:nvSpPr>
          <p:cNvPr id="3" name="Content Placeholder 2"/>
          <p:cNvSpPr>
            <a:spLocks noGrp="1"/>
          </p:cNvSpPr>
          <p:nvPr>
            <p:ph idx="1"/>
          </p:nvPr>
        </p:nvSpPr>
        <p:spPr/>
        <p:txBody>
          <a:bodyPr/>
          <a:lstStyle/>
          <a:p>
            <a:r>
              <a:rPr lang="en-US" dirty="0"/>
              <a:t>70 year old male with severe COPD</a:t>
            </a:r>
          </a:p>
          <a:p>
            <a:r>
              <a:rPr lang="en-US" dirty="0"/>
              <a:t>Known Severe PAD – s/p SFA stent 3 years ago </a:t>
            </a:r>
          </a:p>
          <a:p>
            <a:r>
              <a:rPr lang="en-US" dirty="0"/>
              <a:t>Admitted with rest pain, </a:t>
            </a:r>
            <a:r>
              <a:rPr lang="en-US" dirty="0" err="1"/>
              <a:t>cellulits</a:t>
            </a:r>
            <a:r>
              <a:rPr lang="en-US" dirty="0"/>
              <a:t> and ulceration right leg and foot</a:t>
            </a:r>
          </a:p>
          <a:p>
            <a:r>
              <a:rPr lang="en-US" dirty="0"/>
              <a:t>Venous Doppler Negative. H/o of right GSV ablation with no significant residual reflux</a:t>
            </a:r>
          </a:p>
          <a:p>
            <a:r>
              <a:rPr lang="en-US" dirty="0"/>
              <a:t>ABI 0.3</a:t>
            </a:r>
          </a:p>
          <a:p>
            <a:r>
              <a:rPr lang="en-US" dirty="0"/>
              <a:t>Foot red and weeping</a:t>
            </a:r>
          </a:p>
          <a:p>
            <a:r>
              <a:rPr lang="en-US" dirty="0"/>
              <a:t>Angiogram right SFA focal ISR 80% in 3 areas treated with laser Atherectomy and DCB in the first setting via contralateral access</a:t>
            </a:r>
          </a:p>
          <a:p>
            <a:endParaRPr lang="en-US" dirty="0"/>
          </a:p>
        </p:txBody>
      </p:sp>
      <p:sp>
        <p:nvSpPr>
          <p:cNvPr id="4" name="Slide Number Placeholder 3"/>
          <p:cNvSpPr>
            <a:spLocks noGrp="1"/>
          </p:cNvSpPr>
          <p:nvPr>
            <p:ph type="sldNum" sz="quarter" idx="12"/>
          </p:nvPr>
        </p:nvSpPr>
        <p:spPr/>
        <p:txBody>
          <a:bodyPr/>
          <a:lstStyle/>
          <a:p>
            <a:fld id="{CE30E95E-D2EB-46C5-8076-5FF1129B8D5C}" type="slidenum">
              <a:rPr lang="en-US" smtClean="0"/>
              <a:pPr/>
              <a:t>32</a:t>
            </a:fld>
            <a:endParaRPr lang="en-US"/>
          </a:p>
        </p:txBody>
      </p:sp>
    </p:spTree>
    <p:extLst>
      <p:ext uri="{BB962C8B-B14F-4D97-AF65-F5344CB8AC3E}">
        <p14:creationId xmlns:p14="http://schemas.microsoft.com/office/powerpoint/2010/main" val="46601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Patent SFA and Popliteal after laser Atherectomy and DCB of focal ISR </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9237" r="31402"/>
          <a:stretch/>
        </p:blipFill>
        <p:spPr>
          <a:xfrm>
            <a:off x="801278" y="1288330"/>
            <a:ext cx="2762054"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33</a:t>
            </a:fld>
            <a:endParaRPr lang="en-US"/>
          </a:p>
        </p:txBody>
      </p:sp>
      <p:pic>
        <p:nvPicPr>
          <p:cNvPr id="6"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24288" r="20808"/>
          <a:stretch/>
        </p:blipFill>
        <p:spPr>
          <a:xfrm>
            <a:off x="4041234" y="1288329"/>
            <a:ext cx="2554665" cy="4652963"/>
          </a:xfrm>
          <a:prstGeom prst="rect">
            <a:avLst/>
          </a:prstGeom>
        </p:spPr>
      </p:pic>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27327" r="22226"/>
          <a:stretch/>
        </p:blipFill>
        <p:spPr>
          <a:xfrm>
            <a:off x="7073801" y="1288328"/>
            <a:ext cx="2347275" cy="4652963"/>
          </a:xfrm>
          <a:prstGeom prst="rect">
            <a:avLst/>
          </a:prstGeom>
        </p:spPr>
      </p:pic>
    </p:spTree>
    <p:extLst>
      <p:ext uri="{BB962C8B-B14F-4D97-AF65-F5344CB8AC3E}">
        <p14:creationId xmlns:p14="http://schemas.microsoft.com/office/powerpoint/2010/main" val="4113406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Super selective injection – patent peroneal and limited distal AT reconstitution </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6314" r="20606"/>
          <a:stretch/>
        </p:blipFill>
        <p:spPr>
          <a:xfrm>
            <a:off x="527901" y="1297757"/>
            <a:ext cx="2469823"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34</a:t>
            </a:fld>
            <a:endParaRPr lang="en-US"/>
          </a:p>
        </p:txBody>
      </p:sp>
      <p:pic>
        <p:nvPicPr>
          <p:cNvPr id="6"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31581" r="14802"/>
          <a:stretch/>
        </p:blipFill>
        <p:spPr>
          <a:xfrm>
            <a:off x="3202011" y="1297756"/>
            <a:ext cx="2494762" cy="4652963"/>
          </a:xfrm>
          <a:prstGeom prst="rect">
            <a:avLst/>
          </a:prstGeom>
        </p:spPr>
      </p:pic>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19425" r="26743"/>
          <a:stretch/>
        </p:blipFill>
        <p:spPr>
          <a:xfrm>
            <a:off x="6014182" y="1297756"/>
            <a:ext cx="2504786" cy="4652963"/>
          </a:xfrm>
          <a:prstGeom prst="rect">
            <a:avLst/>
          </a:prstGeom>
        </p:spPr>
      </p:pic>
      <p:pic>
        <p:nvPicPr>
          <p:cNvPr id="8"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20033" r="20605"/>
          <a:stretch/>
        </p:blipFill>
        <p:spPr>
          <a:xfrm>
            <a:off x="8836377" y="1297755"/>
            <a:ext cx="2762055" cy="4652963"/>
          </a:xfrm>
          <a:prstGeom prst="rect">
            <a:avLst/>
          </a:prstGeom>
        </p:spPr>
      </p:pic>
    </p:spTree>
    <p:extLst>
      <p:ext uri="{BB962C8B-B14F-4D97-AF65-F5344CB8AC3E}">
        <p14:creationId xmlns:p14="http://schemas.microsoft.com/office/powerpoint/2010/main" val="751416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Antegrade CFA access and retrograde distal AT access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6922" r="15135"/>
          <a:stretch/>
        </p:blipFill>
        <p:spPr>
          <a:xfrm>
            <a:off x="371475" y="1307184"/>
            <a:ext cx="2696067"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35</a:t>
            </a:fld>
            <a:endParaRPr lang="en-US"/>
          </a:p>
        </p:txBody>
      </p:sp>
      <p:pic>
        <p:nvPicPr>
          <p:cNvPr id="6"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18210" r="26076"/>
          <a:stretch/>
        </p:blipFill>
        <p:spPr>
          <a:xfrm>
            <a:off x="3364892" y="1307184"/>
            <a:ext cx="2592371" cy="4652963"/>
          </a:xfrm>
          <a:prstGeom prst="rect">
            <a:avLst/>
          </a:prstGeom>
        </p:spPr>
      </p:pic>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16386" r="9666"/>
          <a:stretch/>
        </p:blipFill>
        <p:spPr>
          <a:xfrm>
            <a:off x="6451514" y="1307184"/>
            <a:ext cx="3440784" cy="4652963"/>
          </a:xfrm>
          <a:prstGeom prst="rect">
            <a:avLst/>
          </a:prstGeom>
        </p:spPr>
      </p:pic>
    </p:spTree>
    <p:extLst>
      <p:ext uri="{BB962C8B-B14F-4D97-AF65-F5344CB8AC3E}">
        <p14:creationId xmlns:p14="http://schemas.microsoft.com/office/powerpoint/2010/main" val="2049936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Unable to cross CTO proximal CAP with both antegrade and retrograde wires – </a:t>
            </a:r>
            <a:r>
              <a:rPr lang="en-US" dirty="0" err="1"/>
              <a:t>Astato</a:t>
            </a:r>
            <a:r>
              <a:rPr lang="en-US" dirty="0"/>
              <a:t>, Pilot 200, Terumo gold -  Wires </a:t>
            </a:r>
            <a:r>
              <a:rPr lang="en-US" dirty="0" err="1"/>
              <a:t>subintimal</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4892" r="12616"/>
          <a:stretch/>
        </p:blipFill>
        <p:spPr>
          <a:xfrm>
            <a:off x="772162" y="1423560"/>
            <a:ext cx="3054284"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36</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313" y="1423560"/>
            <a:ext cx="2756213" cy="4652963"/>
          </a:xfrm>
          <a:prstGeom prst="rect">
            <a:avLst/>
          </a:prstGeom>
        </p:spPr>
      </p:pic>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r="3240"/>
          <a:stretch/>
        </p:blipFill>
        <p:spPr>
          <a:xfrm>
            <a:off x="7366393" y="1423560"/>
            <a:ext cx="3747038" cy="4652963"/>
          </a:xfrm>
          <a:prstGeom prst="rect">
            <a:avLst/>
          </a:prstGeom>
        </p:spPr>
      </p:pic>
    </p:spTree>
    <p:extLst>
      <p:ext uri="{BB962C8B-B14F-4D97-AF65-F5344CB8AC3E}">
        <p14:creationId xmlns:p14="http://schemas.microsoft.com/office/powerpoint/2010/main" val="904389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Successful penetration of the proximal CAP with 0.0014 wingman and successful crossing… followed by PTA and 2 vessel runoff </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28338"/>
          <a:stretch/>
        </p:blipFill>
        <p:spPr>
          <a:xfrm>
            <a:off x="197565" y="1280931"/>
            <a:ext cx="2528809" cy="4652963"/>
          </a:xfrm>
        </p:spPr>
      </p:pic>
      <p:sp>
        <p:nvSpPr>
          <p:cNvPr id="4" name="Slide Number Placeholder 3"/>
          <p:cNvSpPr>
            <a:spLocks noGrp="1"/>
          </p:cNvSpPr>
          <p:nvPr>
            <p:ph type="sldNum" sz="quarter" idx="12"/>
          </p:nvPr>
        </p:nvSpPr>
        <p:spPr/>
        <p:txBody>
          <a:bodyPr/>
          <a:lstStyle/>
          <a:p>
            <a:fld id="{CE30E95E-D2EB-46C5-8076-5FF1129B8D5C}" type="slidenum">
              <a:rPr lang="en-US" smtClean="0"/>
              <a:pPr/>
              <a:t>37</a:t>
            </a:fld>
            <a:endParaRPr lang="en-US"/>
          </a:p>
        </p:txBody>
      </p:sp>
      <p:pic>
        <p:nvPicPr>
          <p:cNvPr id="6"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4868" r="18658"/>
          <a:stretch/>
        </p:blipFill>
        <p:spPr>
          <a:xfrm>
            <a:off x="3026004" y="1280931"/>
            <a:ext cx="2668740" cy="4652963"/>
          </a:xfrm>
          <a:prstGeom prst="rect">
            <a:avLst/>
          </a:prstGeom>
        </p:spPr>
      </p:pic>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3775" r="23259"/>
          <a:stretch/>
        </p:blipFill>
        <p:spPr>
          <a:xfrm>
            <a:off x="5952966" y="1280929"/>
            <a:ext cx="2546311" cy="4652963"/>
          </a:xfrm>
          <a:prstGeom prst="rect">
            <a:avLst/>
          </a:prstGeom>
        </p:spPr>
      </p:pic>
      <p:pic>
        <p:nvPicPr>
          <p:cNvPr id="8"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6364" r="16557"/>
          <a:stretch/>
        </p:blipFill>
        <p:spPr>
          <a:xfrm>
            <a:off x="8757500" y="1280930"/>
            <a:ext cx="2689861" cy="4652963"/>
          </a:xfrm>
          <a:prstGeom prst="rect">
            <a:avLst/>
          </a:prstGeom>
        </p:spPr>
      </p:pic>
    </p:spTree>
    <p:extLst>
      <p:ext uri="{BB962C8B-B14F-4D97-AF65-F5344CB8AC3E}">
        <p14:creationId xmlns:p14="http://schemas.microsoft.com/office/powerpoint/2010/main" val="3305002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Proximal and Distal caps organize and are frequently </a:t>
            </a:r>
            <a:r>
              <a:rPr lang="en-US" dirty="0" err="1"/>
              <a:t>fibrocalcific</a:t>
            </a:r>
            <a:r>
              <a:rPr lang="en-US" dirty="0"/>
              <a:t> and are difficult to penetrate. </a:t>
            </a:r>
          </a:p>
        </p:txBody>
      </p:sp>
      <p:pic>
        <p:nvPicPr>
          <p:cNvPr id="5" name="Content Placeholder 4"/>
          <p:cNvPicPr>
            <a:picLocks noGrp="1" noChangeAspect="1"/>
          </p:cNvPicPr>
          <p:nvPr>
            <p:ph idx="1"/>
          </p:nvPr>
        </p:nvPicPr>
        <p:blipFill>
          <a:blip r:embed="rId2"/>
          <a:stretch>
            <a:fillRect/>
          </a:stretch>
        </p:blipFill>
        <p:spPr>
          <a:xfrm>
            <a:off x="3251519" y="1524000"/>
            <a:ext cx="5222237" cy="4652963"/>
          </a:xfrm>
          <a:prstGeom prst="rect">
            <a:avLst/>
          </a:prstGeom>
        </p:spPr>
      </p:pic>
      <p:sp>
        <p:nvSpPr>
          <p:cNvPr id="4" name="Slide Number Placeholder 3"/>
          <p:cNvSpPr>
            <a:spLocks noGrp="1"/>
          </p:cNvSpPr>
          <p:nvPr>
            <p:ph type="sldNum" sz="quarter" idx="12"/>
          </p:nvPr>
        </p:nvSpPr>
        <p:spPr/>
        <p:txBody>
          <a:bodyPr/>
          <a:lstStyle/>
          <a:p>
            <a:fld id="{CE30E95E-D2EB-46C5-8076-5FF1129B8D5C}" type="slidenum">
              <a:rPr lang="en-US" smtClean="0"/>
              <a:pPr/>
              <a:t>4</a:t>
            </a:fld>
            <a:endParaRPr lang="en-US"/>
          </a:p>
        </p:txBody>
      </p:sp>
      <p:sp>
        <p:nvSpPr>
          <p:cNvPr id="3" name="TextBox 2"/>
          <p:cNvSpPr txBox="1"/>
          <p:nvPr/>
        </p:nvSpPr>
        <p:spPr>
          <a:xfrm>
            <a:off x="9539926" y="6176963"/>
            <a:ext cx="2018566" cy="369332"/>
          </a:xfrm>
          <a:prstGeom prst="rect">
            <a:avLst/>
          </a:prstGeom>
          <a:noFill/>
        </p:spPr>
        <p:txBody>
          <a:bodyPr wrap="none" rtlCol="0">
            <a:spAutoFit/>
          </a:bodyPr>
          <a:lstStyle/>
          <a:p>
            <a:r>
              <a:rPr lang="en-US" dirty="0"/>
              <a:t>Mustapha JA et al</a:t>
            </a:r>
          </a:p>
        </p:txBody>
      </p:sp>
    </p:spTree>
    <p:extLst>
      <p:ext uri="{BB962C8B-B14F-4D97-AF65-F5344CB8AC3E}">
        <p14:creationId xmlns:p14="http://schemas.microsoft.com/office/powerpoint/2010/main" val="3041600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morphology changes along the course of the CTO….</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105" y="1178454"/>
            <a:ext cx="7522590" cy="4596671"/>
          </a:xfrm>
        </p:spPr>
      </p:pic>
      <p:sp>
        <p:nvSpPr>
          <p:cNvPr id="4" name="Slide Number Placeholder 3"/>
          <p:cNvSpPr>
            <a:spLocks noGrp="1"/>
          </p:cNvSpPr>
          <p:nvPr>
            <p:ph type="sldNum" sz="quarter" idx="12"/>
          </p:nvPr>
        </p:nvSpPr>
        <p:spPr/>
        <p:txBody>
          <a:bodyPr/>
          <a:lstStyle/>
          <a:p>
            <a:fld id="{CE30E95E-D2EB-46C5-8076-5FF1129B8D5C}" type="slidenum">
              <a:rPr lang="en-US" smtClean="0"/>
              <a:pPr/>
              <a:t>5</a:t>
            </a:fld>
            <a:endParaRPr lang="en-US"/>
          </a:p>
        </p:txBody>
      </p:sp>
    </p:spTree>
    <p:extLst>
      <p:ext uri="{BB962C8B-B14F-4D97-AF65-F5344CB8AC3E}">
        <p14:creationId xmlns:p14="http://schemas.microsoft.com/office/powerpoint/2010/main" val="1363955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Both proximal and distal caps organize in different morphologies</a:t>
            </a:r>
          </a:p>
        </p:txBody>
      </p:sp>
      <p:pic>
        <p:nvPicPr>
          <p:cNvPr id="5" name="Content Placeholder 4"/>
          <p:cNvPicPr>
            <a:picLocks noGrp="1" noChangeAspect="1"/>
          </p:cNvPicPr>
          <p:nvPr>
            <p:ph idx="1"/>
          </p:nvPr>
        </p:nvPicPr>
        <p:blipFill>
          <a:blip r:embed="rId2"/>
          <a:stretch>
            <a:fillRect/>
          </a:stretch>
        </p:blipFill>
        <p:spPr>
          <a:xfrm>
            <a:off x="1613120" y="1524000"/>
            <a:ext cx="8499034" cy="4652963"/>
          </a:xfrm>
          <a:prstGeom prst="rect">
            <a:avLst/>
          </a:prstGeom>
        </p:spPr>
      </p:pic>
      <p:sp>
        <p:nvSpPr>
          <p:cNvPr id="4" name="Slide Number Placeholder 3"/>
          <p:cNvSpPr>
            <a:spLocks noGrp="1"/>
          </p:cNvSpPr>
          <p:nvPr>
            <p:ph type="sldNum" sz="quarter" idx="12"/>
          </p:nvPr>
        </p:nvSpPr>
        <p:spPr/>
        <p:txBody>
          <a:bodyPr/>
          <a:lstStyle/>
          <a:p>
            <a:fld id="{CE30E95E-D2EB-46C5-8076-5FF1129B8D5C}" type="slidenum">
              <a:rPr lang="en-US" smtClean="0"/>
              <a:pPr/>
              <a:t>6</a:t>
            </a:fld>
            <a:endParaRPr lang="en-US"/>
          </a:p>
        </p:txBody>
      </p:sp>
    </p:spTree>
    <p:extLst>
      <p:ext uri="{BB962C8B-B14F-4D97-AF65-F5344CB8AC3E}">
        <p14:creationId xmlns:p14="http://schemas.microsoft.com/office/powerpoint/2010/main" val="4138760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365125"/>
            <a:ext cx="11308335" cy="747238"/>
          </a:xfrm>
        </p:spPr>
        <p:txBody>
          <a:bodyPr>
            <a:normAutofit fontScale="90000"/>
          </a:bodyPr>
          <a:lstStyle/>
          <a:p>
            <a:r>
              <a:rPr lang="en-US" dirty="0"/>
              <a:t>CTOP classification – Proposed Strategies for access and approach</a:t>
            </a:r>
          </a:p>
        </p:txBody>
      </p:sp>
      <p:pic>
        <p:nvPicPr>
          <p:cNvPr id="5" name="Content Placeholder 4"/>
          <p:cNvPicPr>
            <a:picLocks noGrp="1" noChangeAspect="1"/>
          </p:cNvPicPr>
          <p:nvPr>
            <p:ph idx="1"/>
          </p:nvPr>
        </p:nvPicPr>
        <p:blipFill>
          <a:blip r:embed="rId2"/>
          <a:stretch>
            <a:fillRect/>
          </a:stretch>
        </p:blipFill>
        <p:spPr>
          <a:xfrm>
            <a:off x="2252201" y="1524000"/>
            <a:ext cx="7220872" cy="4652963"/>
          </a:xfrm>
          <a:prstGeom prst="rect">
            <a:avLst/>
          </a:prstGeom>
        </p:spPr>
      </p:pic>
      <p:sp>
        <p:nvSpPr>
          <p:cNvPr id="4" name="Slide Number Placeholder 3"/>
          <p:cNvSpPr>
            <a:spLocks noGrp="1"/>
          </p:cNvSpPr>
          <p:nvPr>
            <p:ph type="sldNum" sz="quarter" idx="12"/>
          </p:nvPr>
        </p:nvSpPr>
        <p:spPr/>
        <p:txBody>
          <a:bodyPr/>
          <a:lstStyle/>
          <a:p>
            <a:fld id="{CE30E95E-D2EB-46C5-8076-5FF1129B8D5C}" type="slidenum">
              <a:rPr lang="en-US" smtClean="0"/>
              <a:pPr/>
              <a:t>7</a:t>
            </a:fld>
            <a:endParaRPr lang="en-US"/>
          </a:p>
        </p:txBody>
      </p:sp>
      <p:sp>
        <p:nvSpPr>
          <p:cNvPr id="6" name="TextBox 5"/>
          <p:cNvSpPr txBox="1"/>
          <p:nvPr/>
        </p:nvSpPr>
        <p:spPr>
          <a:xfrm>
            <a:off x="9473073" y="5992297"/>
            <a:ext cx="2018566" cy="369332"/>
          </a:xfrm>
          <a:prstGeom prst="rect">
            <a:avLst/>
          </a:prstGeom>
          <a:noFill/>
        </p:spPr>
        <p:txBody>
          <a:bodyPr wrap="none" rtlCol="0">
            <a:spAutoFit/>
          </a:bodyPr>
          <a:lstStyle/>
          <a:p>
            <a:r>
              <a:rPr lang="en-US" dirty="0"/>
              <a:t>Mustapha JA et al</a:t>
            </a:r>
          </a:p>
        </p:txBody>
      </p:sp>
    </p:spTree>
    <p:extLst>
      <p:ext uri="{BB962C8B-B14F-4D97-AF65-F5344CB8AC3E}">
        <p14:creationId xmlns:p14="http://schemas.microsoft.com/office/powerpoint/2010/main" val="247783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C-TOP classification and recommended approaches – Antegrade or retrograde or both</a:t>
            </a:r>
          </a:p>
        </p:txBody>
      </p:sp>
      <p:sp>
        <p:nvSpPr>
          <p:cNvPr id="4" name="Slide Number Placeholder 3"/>
          <p:cNvSpPr>
            <a:spLocks noGrp="1"/>
          </p:cNvSpPr>
          <p:nvPr>
            <p:ph type="sldNum" sz="quarter" idx="12"/>
          </p:nvPr>
        </p:nvSpPr>
        <p:spPr/>
        <p:txBody>
          <a:bodyPr/>
          <a:lstStyle/>
          <a:p>
            <a:fld id="{CE30E95E-D2EB-46C5-8076-5FF1129B8D5C}" type="slidenum">
              <a:rPr lang="en-US" smtClean="0"/>
              <a:pPr/>
              <a:t>8</a:t>
            </a:fld>
            <a:endParaRPr lang="en-US"/>
          </a:p>
        </p:txBody>
      </p:sp>
      <p:pic>
        <p:nvPicPr>
          <p:cNvPr id="2050" name="Picture 2"/>
          <p:cNvPicPr>
            <a:picLocks noGrp="1" noChangeAspect="1" noChangeArrowheads="1"/>
          </p:cNvPicPr>
          <p:nvPr>
            <p:ph idx="1"/>
          </p:nvPr>
        </p:nvPicPr>
        <p:blipFill rotWithShape="1">
          <a:blip r:embed="rId2" cstate="print"/>
          <a:srcRect l="17689" t="31897" r="55449" b="8056"/>
          <a:stretch/>
        </p:blipFill>
        <p:spPr bwMode="auto">
          <a:xfrm>
            <a:off x="791851" y="1847654"/>
            <a:ext cx="2730995" cy="3306827"/>
          </a:xfrm>
          <a:prstGeom prst="rect">
            <a:avLst/>
          </a:prstGeom>
          <a:noFill/>
          <a:ln w="9525">
            <a:noFill/>
            <a:miter lim="800000"/>
            <a:headEnd/>
            <a:tailEnd/>
          </a:ln>
        </p:spPr>
      </p:pic>
      <p:sp>
        <p:nvSpPr>
          <p:cNvPr id="3" name="Arrow: Down 2"/>
          <p:cNvSpPr/>
          <p:nvPr/>
        </p:nvSpPr>
        <p:spPr>
          <a:xfrm>
            <a:off x="2846894" y="2450969"/>
            <a:ext cx="358219" cy="507067"/>
          </a:xfrm>
          <a:prstGeom prst="downArrow">
            <a:avLst>
              <a:gd name="adj1" fmla="val 3443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3" cstate="print"/>
          <a:srcRect l="18112" t="34440" r="51527" b="2925"/>
          <a:stretch/>
        </p:blipFill>
        <p:spPr bwMode="auto">
          <a:xfrm>
            <a:off x="3716415" y="1793473"/>
            <a:ext cx="3152810" cy="3522846"/>
          </a:xfrm>
          <a:prstGeom prst="rect">
            <a:avLst/>
          </a:prstGeom>
          <a:noFill/>
          <a:ln w="9525">
            <a:noFill/>
            <a:miter lim="800000"/>
            <a:headEnd/>
            <a:tailEnd/>
          </a:ln>
        </p:spPr>
      </p:pic>
      <p:pic>
        <p:nvPicPr>
          <p:cNvPr id="7" name="Picture 2"/>
          <p:cNvPicPr>
            <a:picLocks noChangeAspect="1" noChangeArrowheads="1"/>
          </p:cNvPicPr>
          <p:nvPr/>
        </p:nvPicPr>
        <p:blipFill rotWithShape="1">
          <a:blip r:embed="rId4" cstate="print"/>
          <a:srcRect l="33878" t="11615" r="53721"/>
          <a:stretch/>
        </p:blipFill>
        <p:spPr bwMode="auto">
          <a:xfrm>
            <a:off x="7206641" y="1496115"/>
            <a:ext cx="1066542" cy="4117562"/>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38158" t="24461" r="50429" b="2280"/>
          <a:stretch/>
        </p:blipFill>
        <p:spPr bwMode="auto">
          <a:xfrm>
            <a:off x="8610599" y="1480668"/>
            <a:ext cx="1193157" cy="4148456"/>
          </a:xfrm>
          <a:prstGeom prst="rect">
            <a:avLst/>
          </a:prstGeom>
          <a:noFill/>
          <a:ln w="9525">
            <a:noFill/>
            <a:miter lim="800000"/>
            <a:headEnd/>
            <a:tailEnd/>
          </a:ln>
        </p:spPr>
      </p:pic>
      <p:sp>
        <p:nvSpPr>
          <p:cNvPr id="5" name="Arrow: Down 4"/>
          <p:cNvSpPr/>
          <p:nvPr/>
        </p:nvSpPr>
        <p:spPr>
          <a:xfrm>
            <a:off x="6438507" y="2384981"/>
            <a:ext cx="235670" cy="422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p:cNvSpPr/>
          <p:nvPr/>
        </p:nvSpPr>
        <p:spPr>
          <a:xfrm>
            <a:off x="6414940" y="4666267"/>
            <a:ext cx="259237" cy="4882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473073" y="5992297"/>
            <a:ext cx="2018566" cy="369332"/>
          </a:xfrm>
          <a:prstGeom prst="rect">
            <a:avLst/>
          </a:prstGeom>
          <a:noFill/>
        </p:spPr>
        <p:txBody>
          <a:bodyPr wrap="none" rtlCol="0">
            <a:spAutoFit/>
          </a:bodyPr>
          <a:lstStyle/>
          <a:p>
            <a:r>
              <a:rPr lang="en-US" dirty="0"/>
              <a:t>Mustapha JA et al</a:t>
            </a:r>
          </a:p>
        </p:txBody>
      </p:sp>
    </p:spTree>
    <p:extLst>
      <p:ext uri="{BB962C8B-B14F-4D97-AF65-F5344CB8AC3E}">
        <p14:creationId xmlns:p14="http://schemas.microsoft.com/office/powerpoint/2010/main" val="4083992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249622"/>
            <a:ext cx="10982325" cy="654783"/>
          </a:xfrm>
        </p:spPr>
        <p:txBody>
          <a:bodyPr>
            <a:normAutofit fontScale="90000"/>
          </a:bodyPr>
          <a:lstStyle/>
          <a:p>
            <a:r>
              <a:rPr lang="en-US" b="1" dirty="0"/>
              <a:t>It is predicated on the fact that a concave fibro-calcific cap is difficult to penetrate and the wire or device is deflected away</a:t>
            </a:r>
          </a:p>
        </p:txBody>
      </p:sp>
      <p:sp>
        <p:nvSpPr>
          <p:cNvPr id="4" name="Slide Number Placeholder 3"/>
          <p:cNvSpPr>
            <a:spLocks noGrp="1"/>
          </p:cNvSpPr>
          <p:nvPr>
            <p:ph type="sldNum" sz="quarter" idx="12"/>
          </p:nvPr>
        </p:nvSpPr>
        <p:spPr/>
        <p:txBody>
          <a:bodyPr/>
          <a:lstStyle/>
          <a:p>
            <a:fld id="{CE30E95E-D2EB-46C5-8076-5FF1129B8D5C}" type="slidenum">
              <a:rPr lang="en-US" smtClean="0"/>
              <a:pPr/>
              <a:t>9</a:t>
            </a:fld>
            <a:endParaRPr lang="en-US"/>
          </a:p>
        </p:txBody>
      </p:sp>
      <p:pic>
        <p:nvPicPr>
          <p:cNvPr id="4098" name="Picture 2"/>
          <p:cNvPicPr>
            <a:picLocks noGrp="1" noChangeAspect="1" noChangeArrowheads="1"/>
          </p:cNvPicPr>
          <p:nvPr>
            <p:ph idx="1"/>
          </p:nvPr>
        </p:nvPicPr>
        <p:blipFill rotWithShape="1">
          <a:blip r:embed="rId2" cstate="print"/>
          <a:srcRect l="13466" t="12427" r="55807" b="5116"/>
          <a:stretch/>
        </p:blipFill>
        <p:spPr bwMode="auto">
          <a:xfrm>
            <a:off x="3469064" y="1461154"/>
            <a:ext cx="2639506" cy="3836710"/>
          </a:xfrm>
          <a:prstGeom prst="rect">
            <a:avLst/>
          </a:prstGeom>
          <a:noFill/>
          <a:ln w="9525">
            <a:noFill/>
            <a:miter lim="800000"/>
            <a:headEnd/>
            <a:tailEnd/>
          </a:ln>
        </p:spPr>
      </p:pic>
      <p:sp>
        <p:nvSpPr>
          <p:cNvPr id="5" name="TextBox 4"/>
          <p:cNvSpPr txBox="1"/>
          <p:nvPr/>
        </p:nvSpPr>
        <p:spPr>
          <a:xfrm>
            <a:off x="9473073" y="5992297"/>
            <a:ext cx="2018566" cy="369332"/>
          </a:xfrm>
          <a:prstGeom prst="rect">
            <a:avLst/>
          </a:prstGeom>
          <a:noFill/>
        </p:spPr>
        <p:txBody>
          <a:bodyPr wrap="none" rtlCol="0">
            <a:spAutoFit/>
          </a:bodyPr>
          <a:lstStyle/>
          <a:p>
            <a:r>
              <a:rPr lang="en-US" dirty="0"/>
              <a:t>Mustapha JA et al</a:t>
            </a:r>
          </a:p>
        </p:txBody>
      </p:sp>
    </p:spTree>
    <p:extLst>
      <p:ext uri="{BB962C8B-B14F-4D97-AF65-F5344CB8AC3E}">
        <p14:creationId xmlns:p14="http://schemas.microsoft.com/office/powerpoint/2010/main" val="117044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TotalTime>
  <Words>791</Words>
  <Application>Microsoft Office PowerPoint</Application>
  <PresentationFormat>Widescreen</PresentationFormat>
  <Paragraphs>118</Paragraphs>
  <Slides>37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Office Theme</vt:lpstr>
      <vt:lpstr>Engaging the Cap Sooner Rethinking Your Current Algorithm</vt:lpstr>
      <vt:lpstr>PowerPoint Presentation</vt:lpstr>
      <vt:lpstr>Not all CTO’s are the same….</vt:lpstr>
      <vt:lpstr>Proximal and Distal caps organize and are frequently fibrocalcific and are difficult to penetrate. </vt:lpstr>
      <vt:lpstr>But morphology changes along the course of the CTO….</vt:lpstr>
      <vt:lpstr>Both proximal and distal caps organize in different morphologies</vt:lpstr>
      <vt:lpstr>CTOP classification – Proposed Strategies for access and approach</vt:lpstr>
      <vt:lpstr>C-TOP classification and recommended approaches – Antegrade or retrograde or both</vt:lpstr>
      <vt:lpstr>It is predicated on the fact that a concave fibro-calcific cap is difficult to penetrate and the wire or device is deflected away</vt:lpstr>
      <vt:lpstr>Wingman Device</vt:lpstr>
      <vt:lpstr>Hollow bore needle like tip that plunges forward and rotates</vt:lpstr>
      <vt:lpstr>Different sizes, 0.0014, 0.0018 and 0.0035 </vt:lpstr>
      <vt:lpstr>Can go through various sheaths – Spex shapable tip sheath</vt:lpstr>
      <vt:lpstr>Synergistic Duo</vt:lpstr>
      <vt:lpstr>Case 1 – SFA CTO approached with 0.0035 wingman device</vt:lpstr>
      <vt:lpstr>Proximal SFA occlusion – what appeared to be a tapered cap…. tapered not into to lumen but into a collateral…. </vt:lpstr>
      <vt:lpstr>Long CTO with calcified flat distal cap and diseased 2 vessel runoff – Retrograde pedal access feasible</vt:lpstr>
      <vt:lpstr>Unsupported 0.0035 Wingman device with angled stiff glidewire and successful crossing…</vt:lpstr>
      <vt:lpstr>PTA demonstrated a waist at the site of resistance mid CTO suggesting severe calcification at that location – Suboptimal results with PTA at the site of mid CTO and distal due to heavy calcification</vt:lpstr>
      <vt:lpstr>Successful stent – in this instance with 6.5 x 150 supera</vt:lpstr>
      <vt:lpstr>Case 2</vt:lpstr>
      <vt:lpstr>TAVR done for functionality – do not want him non functional with Above Knee Amputation!!!!!!!!</vt:lpstr>
      <vt:lpstr>Patent Iliacs, CFA, SFA….</vt:lpstr>
      <vt:lpstr>Occluded distal Pop, TPT, AT, PT and peroneal….</vt:lpstr>
      <vt:lpstr>Super selective injection clearly demonstrated the anatomy</vt:lpstr>
      <vt:lpstr>Reconstituted peroneal only run off – foot vessels not visualized </vt:lpstr>
      <vt:lpstr>Proximal CAP is flat and calcified – Engaged with Astato 30 g tip wire and quick cross -Wire quickly sub intimal as it could not penetrate the proximal cap and was deflected to sub intimal space…. </vt:lpstr>
      <vt:lpstr> Popliteal CTO engaged with 0.0014 wingman – device intraluminal to TPT -Once in TPT – exchanged for a 0.0014 quick cross and pilot wire to navigate the tortuous diseased proximal peroneal and successful crossing….</vt:lpstr>
      <vt:lpstr>Post PTA –brisk peroneal runoff to foot collateralizing DP and PT</vt:lpstr>
      <vt:lpstr>Wound clinic report – successful wound healing with just toe amputation</vt:lpstr>
      <vt:lpstr>Conclusions</vt:lpstr>
      <vt:lpstr>Case - 3</vt:lpstr>
      <vt:lpstr>Patent SFA and Popliteal after laser Atherectomy and DCB of focal ISR </vt:lpstr>
      <vt:lpstr>Super selective injection – patent peroneal and limited distal AT reconstitution </vt:lpstr>
      <vt:lpstr>Antegrade CFA access and retrograde distal AT access</vt:lpstr>
      <vt:lpstr>Unable to cross CTO proximal CAP with both antegrade and retrograde wires – Astato, Pilot 200, Terumo gold -  Wires subintimal</vt:lpstr>
      <vt:lpstr>Successful penetration of the proximal CAP with 0.0014 wingman and successful crossing… followed by PTA and 2 vessel runoff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Cherilyn Thallmayer</dc:creator>
  <cp:lastModifiedBy>Saihari Sadanandan, M.D.</cp:lastModifiedBy>
  <cp:revision>39</cp:revision>
  <dcterms:created xsi:type="dcterms:W3CDTF">2016-08-31T16:44:40Z</dcterms:created>
  <dcterms:modified xsi:type="dcterms:W3CDTF">2016-09-18T15:45:08Z</dcterms:modified>
</cp:coreProperties>
</file>